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37" autoAdjust="0"/>
    <p:restoredTop sz="94660"/>
  </p:normalViewPr>
  <p:slideViewPr>
    <p:cSldViewPr snapToGrid="0">
      <p:cViewPr varScale="1">
        <p:scale>
          <a:sx n="72" d="100"/>
          <a:sy n="72" d="100"/>
        </p:scale>
        <p:origin x="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pl-PL" smtClean="0"/>
              <a:t>Kliknij, aby edytować styl</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smtClean="0"/>
              <a:t>Kliknij, aby edytować styl wzorca podtytułu</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l-PL" smtClean="0"/>
              <a:t>Kliknij, aby edytować styl</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pl-PL" smtClean="0"/>
              <a:t>Kliknij, aby edytować styl</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fld id="{48A87A34-81AB-432B-8DAE-1953F412C126}" type="datetimeFigureOut">
              <a:rPr lang="en-US" dirty="0"/>
              <a:t>12/29/2017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pl-PL" smtClean="0"/>
              <a:t>Kliknij, aby edytować styl</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pl-PL" smtClean="0"/>
              <a:t>Kliknij, aby edytować styl</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12" name="Content Placeholder 3"/>
          <p:cNvSpPr>
            <a:spLocks noGrp="1"/>
          </p:cNvSpPr>
          <p:nvPr>
            <p:ph sz="quarter" idx="13"/>
          </p:nvPr>
        </p:nvSpPr>
        <p:spPr>
          <a:xfrm>
            <a:off x="913774" y="3051012"/>
            <a:ext cx="5106027" cy="274018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13" name="Content Placeholder 5"/>
          <p:cNvSpPr>
            <a:spLocks noGrp="1"/>
          </p:cNvSpPr>
          <p:nvPr>
            <p:ph sz="quarter" idx="14"/>
          </p:nvPr>
        </p:nvSpPr>
        <p:spPr>
          <a:xfrm>
            <a:off x="6172200" y="3051012"/>
            <a:ext cx="5105401" cy="2740187"/>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12/29/2017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l-PL" smtClean="0"/>
              <a:t>Kliknij, aby edytować styl</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12/29/2017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12/29/2017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pl-PL" smtClean="0"/>
              <a:t>Kliknij, aby edytować styl</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pl-PL" smtClean="0"/>
              <a:t>Kliknij, aby edytować styl</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smtClean="0"/>
              <a:t>Kliknij ikonę, aby dodać obraz</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Obraz panoramiczny z podpisem">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pl-PL" smtClean="0"/>
              <a:t>Kliknij, aby edytować styl</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smtClean="0"/>
              <a:t>Kliknij ikonę, aby dodać obraz</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ytuł i podpis">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pl-PL" smtClean="0"/>
              <a:t>Kliknij, aby edytować styl</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Oferta z podpisem">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pl-PL" smtClean="0"/>
              <a:t>Kliknij, aby edytować styl</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Karta nazw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pl-PL" smtClean="0"/>
              <a:t>Kliknij, aby edytować styl</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48A87A34-81AB-432B-8DAE-1953F412C126}" type="datetimeFigureOut">
              <a:rPr lang="en-US" dirty="0"/>
              <a:t>12/29/2017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kolumna">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pl-PL" smtClean="0"/>
              <a:t>Kliknij, aby edytować styl</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3" name="Date Placeholder 2"/>
          <p:cNvSpPr>
            <a:spLocks noGrp="1"/>
          </p:cNvSpPr>
          <p:nvPr>
            <p:ph type="dt" sz="half" idx="10"/>
          </p:nvPr>
        </p:nvSpPr>
        <p:spPr/>
        <p:txBody>
          <a:bodyPr/>
          <a:lstStyle/>
          <a:p>
            <a:fld id="{48A87A34-81AB-432B-8DAE-1953F412C126}" type="datetimeFigureOut">
              <a:rPr lang="en-US" dirty="0"/>
              <a:t>12/29/2017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kolumna obrazu">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pl-PL" smtClean="0"/>
              <a:t>Kliknij, aby edytować styl</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l-PL" smtClean="0"/>
              <a:t>Kliknij ikonę, aby dodać obraz</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3" name="Date Placeholder 2"/>
          <p:cNvSpPr>
            <a:spLocks noGrp="1"/>
          </p:cNvSpPr>
          <p:nvPr>
            <p:ph type="dt" sz="half" idx="10"/>
          </p:nvPr>
        </p:nvSpPr>
        <p:spPr/>
        <p:txBody>
          <a:bodyPr/>
          <a:lstStyle/>
          <a:p>
            <a:fld id="{48A87A34-81AB-432B-8DAE-1953F412C126}" type="datetimeFigureOut">
              <a:rPr lang="en-US" dirty="0"/>
              <a:t>12/29/2017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l-PL" smtClean="0"/>
              <a:t>Kliknij, aby edytować styl</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pl-PL" smtClean="0"/>
              <a:t>Kliknij, aby edytować styl</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12/29/2017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12/29/2017</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a:stretch>
            <a:fillRect/>
          </a:stretch>
        </p:blipFill>
        <p:spPr>
          <a:xfrm>
            <a:off x="8696651" y="0"/>
            <a:ext cx="3785944" cy="3426249"/>
          </a:xfrm>
          <a:prstGeom prst="rect">
            <a:avLst/>
          </a:prstGeom>
        </p:spPr>
      </p:pic>
      <p:sp>
        <p:nvSpPr>
          <p:cNvPr id="2" name="Tytuł 1"/>
          <p:cNvSpPr>
            <a:spLocks noGrp="1"/>
          </p:cNvSpPr>
          <p:nvPr>
            <p:ph type="ctrTitle"/>
          </p:nvPr>
        </p:nvSpPr>
        <p:spPr>
          <a:xfrm>
            <a:off x="6675" y="1459811"/>
            <a:ext cx="8689976" cy="2509213"/>
          </a:xfrm>
        </p:spPr>
        <p:txBody>
          <a:bodyPr>
            <a:normAutofit fontScale="90000"/>
          </a:bodyPr>
          <a:lstStyle/>
          <a:p>
            <a:r>
              <a:rPr lang="pl-PL" sz="2800" dirty="0">
                <a:effectLst>
                  <a:outerShdw blurRad="38100" dist="38100" dir="2700000" algn="tl">
                    <a:srgbClr val="000000">
                      <a:alpha val="43137"/>
                    </a:srgbClr>
                  </a:outerShdw>
                </a:effectLst>
              </a:rPr>
              <a:t>PROCEDURA POSTĘPOWANIA W RZEŹNI PODCZAS PRZYJĘCIA I UBOJU DROBIU POCHODZĄCEGO ZE STAD O NIEZNANYM STATUSIE EPIZOOTYCZNYM LUB ZE STAD, W KTÓRYCH BADANIA ŚRODOWISKOWE WSKAZYWAŁY NA OBECNOŚĆ BAKTERII SALMONELLA ENTERITIDIS LUB SALMONELLA TYPHIMURIUM</a:t>
            </a:r>
          </a:p>
        </p:txBody>
      </p:sp>
      <p:sp>
        <p:nvSpPr>
          <p:cNvPr id="3" name="Podtytuł 2"/>
          <p:cNvSpPr>
            <a:spLocks noGrp="1"/>
          </p:cNvSpPr>
          <p:nvPr>
            <p:ph type="subTitle" idx="1"/>
          </p:nvPr>
        </p:nvSpPr>
        <p:spPr>
          <a:xfrm>
            <a:off x="1751012" y="4859383"/>
            <a:ext cx="8689976" cy="398416"/>
          </a:xfrm>
        </p:spPr>
        <p:txBody>
          <a:bodyPr>
            <a:normAutofit fontScale="92500" lnSpcReduction="20000"/>
          </a:bodyPr>
          <a:lstStyle/>
          <a:p>
            <a:r>
              <a:rPr lang="pl-PL" dirty="0" smtClean="0"/>
              <a:t>Kłobuck 29grudnia 2017r.</a:t>
            </a:r>
            <a:endParaRPr lang="pl-PL" dirty="0"/>
          </a:p>
        </p:txBody>
      </p:sp>
      <p:sp>
        <p:nvSpPr>
          <p:cNvPr id="5" name="pole tekstowe 4"/>
          <p:cNvSpPr txBox="1"/>
          <p:nvPr/>
        </p:nvSpPr>
        <p:spPr>
          <a:xfrm>
            <a:off x="346868" y="4456905"/>
            <a:ext cx="2808287" cy="1601788"/>
          </a:xfrm>
          <a:prstGeom prst="rect">
            <a:avLst/>
          </a:prstGeom>
          <a:noFill/>
        </p:spPr>
        <p:txBody>
          <a:bodyPr>
            <a:spAutoFit/>
          </a:bodyPr>
          <a:lstStyle/>
          <a:p>
            <a:pPr defTabSz="449263" eaLnBrk="0" fontAlgn="base" hangingPunct="0">
              <a:spcBef>
                <a:spcPct val="0"/>
              </a:spcBef>
              <a:spcAft>
                <a:spcPct val="0"/>
              </a:spcAft>
              <a:defRPr/>
            </a:pPr>
            <a:r>
              <a:rPr lang="pl-PL" sz="2000" b="1" dirty="0">
                <a:solidFill>
                  <a:srgbClr val="00B050"/>
                </a:solidFill>
                <a:effectLst>
                  <a:outerShdw blurRad="38100" dist="38100" dir="2700000" algn="tl">
                    <a:srgbClr val="000000">
                      <a:alpha val="43137"/>
                    </a:srgbClr>
                  </a:outerShdw>
                </a:effectLst>
                <a:latin typeface="Calibri" panose="020F0502020204030204" pitchFamily="34" charset="0"/>
              </a:rPr>
              <a:t>Nadzór od pola do stołu.</a:t>
            </a:r>
          </a:p>
          <a:p>
            <a:pPr defTabSz="449263" eaLnBrk="0" fontAlgn="base" hangingPunct="0">
              <a:spcBef>
                <a:spcPct val="0"/>
              </a:spcBef>
              <a:spcAft>
                <a:spcPct val="0"/>
              </a:spcAft>
              <a:defRPr/>
            </a:pPr>
            <a:endParaRPr lang="pl-PL" sz="2000" b="1" dirty="0">
              <a:solidFill>
                <a:srgbClr val="00B050"/>
              </a:solidFill>
              <a:effectLst>
                <a:outerShdw blurRad="38100" dist="38100" dir="2700000" algn="tl">
                  <a:srgbClr val="000000">
                    <a:alpha val="43137"/>
                  </a:srgbClr>
                </a:outerShdw>
              </a:effectLst>
              <a:latin typeface="Calibri" panose="020F0502020204030204" pitchFamily="34" charset="0"/>
            </a:endParaRPr>
          </a:p>
          <a:p>
            <a:pPr defTabSz="449263" eaLnBrk="0" fontAlgn="base" hangingPunct="0">
              <a:spcBef>
                <a:spcPct val="0"/>
              </a:spcBef>
              <a:spcAft>
                <a:spcPct val="0"/>
              </a:spcAft>
              <a:defRPr/>
            </a:pPr>
            <a:r>
              <a:rPr lang="pl-PL" sz="2000" b="1" dirty="0">
                <a:solidFill>
                  <a:srgbClr val="00B050"/>
                </a:solidFill>
                <a:effectLst>
                  <a:outerShdw blurRad="38100" dist="38100" dir="2700000" algn="tl">
                    <a:srgbClr val="000000">
                      <a:alpha val="43137"/>
                    </a:srgbClr>
                  </a:outerShdw>
                </a:effectLst>
                <a:latin typeface="Calibri" panose="020F0502020204030204" pitchFamily="34" charset="0"/>
              </a:rPr>
              <a:t>Przez zdrowie zwierząt do zdrowia ludzi.</a:t>
            </a:r>
          </a:p>
          <a:p>
            <a:pPr defTabSz="449263" eaLnBrk="0" fontAlgn="base" hangingPunct="0">
              <a:spcBef>
                <a:spcPct val="0"/>
              </a:spcBef>
              <a:spcAft>
                <a:spcPct val="0"/>
              </a:spcAft>
              <a:defRPr/>
            </a:pPr>
            <a:endParaRPr lang="pl-PL" dirty="0">
              <a:solidFill>
                <a:prstClr val="white"/>
              </a:solidFill>
              <a:effectLst>
                <a:outerShdw blurRad="38100" dist="38100" dir="2700000" algn="tl">
                  <a:srgbClr val="000000">
                    <a:alpha val="43137"/>
                  </a:srgbClr>
                </a:outerShdw>
              </a:effectLst>
              <a:latin typeface="Calibri" panose="020F0502020204030204" pitchFamily="34" charset="0"/>
            </a:endParaRPr>
          </a:p>
        </p:txBody>
      </p:sp>
    </p:spTree>
    <p:extLst>
      <p:ext uri="{BB962C8B-B14F-4D97-AF65-F5344CB8AC3E}">
        <p14:creationId xmlns:p14="http://schemas.microsoft.com/office/powerpoint/2010/main" val="3117159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574766"/>
            <a:ext cx="10363826" cy="5216433"/>
          </a:xfrm>
        </p:spPr>
        <p:txBody>
          <a:bodyPr>
            <a:normAutofit/>
          </a:bodyPr>
          <a:lstStyle/>
          <a:p>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 Zgodnie z programami zwalczania niektórych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serotypów</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salmonella w stadach drobiu, drób ze stada, w którym została stwierdzona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enteritidis</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lub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typhimurium</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przy przemieszczaniu do rzeźni zaopatruje się w świadectwo zdrowia, którego wzór jest określony w załączniku do ww. Programów. W przypadku stad hodowlanych gatunku kura powyższy obowiązek dotyczy również stad, w których stwierdzona została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infantis</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hadar</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lub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virchow</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W powyższym świadectwie zdrowia w pkt 5 należy wpisać informację o wykrytym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serotypie</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salmonella, który jest objęty </a:t>
            </a:r>
            <a:r>
              <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krajowymi </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programa</a:t>
            </a:r>
            <a:r>
              <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mi zwalczania.</a:t>
            </a:r>
          </a:p>
          <a:p>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Przy </a:t>
            </a:r>
            <a:r>
              <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przemieszczaniu do rzeźni drobiu, który nie był badany zgodnie z wymaganiami określonymi w rozporządzeniu (WE) nr 200/2012 – brojlery, nr 200/2010 - kury hodowlane, nr 1190/2012 – indyki rzeźne, indyki hodowlane, nr 517/2011 – kury nioski oraz odpowiednich krajowych programach zwalczania, w przypadku przeprowadzenia badania przedubojowego na terenie gospodarstwa pochodzenia, w pkt 4 świadectwa zdrowia, którego wzór został określony w załączniku I sekcja IV rozdział X lit A rozporządzenia 854/2004 należy zaznaczyć fakt pochodzenia drobiu ze stada o nieznanym statusie zdrowotnym w odniesieniu do Salmonella</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5898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744584"/>
            <a:ext cx="10363826" cy="5046616"/>
          </a:xfrm>
        </p:spPr>
        <p:txBody>
          <a:bodyPr>
            <a:normAutofit/>
          </a:bodyPr>
          <a:lstStyle/>
          <a:p>
            <a:r>
              <a:rPr lang="pl-PL" cap="none" dirty="0" smtClean="0">
                <a:effectLst>
                  <a:outerShdw blurRad="38100" dist="38100" dir="2700000" algn="tl">
                    <a:srgbClr val="000000">
                      <a:alpha val="43137"/>
                    </a:srgbClr>
                  </a:outerShdw>
                </a:effectLst>
              </a:rPr>
              <a:t>Przy przemieszczaniu do rzeźni drobiu, który nie był badany zgodnie z wymaganiami określonymi w rozporządzeniu (WE) nr 200/2012 – brojlery, nr 200/2010 - kury hodowlane, nr 1190/2012 – indyki rzeźne, indyki hodowlane, nr 517/2011 – kury nioski oraz odpowiednich krajowych programach zwalczania, w przypadku przeprowadzenia badania przedubojowego na terenie gospodarstwa pochodzenia, w pkt 4 świadectwa zdrowia, którego wzór został określony w załączniku I sekcja IV rozdział X lit A rozporządzenia 854/2004 należy zaznaczyć fakt pochodzenia drobiu ze stada o nieznanym statusie zdrowotnym w odniesieniu do salmonella.</a:t>
            </a:r>
          </a:p>
          <a:p>
            <a:r>
              <a:rPr lang="pl-PL" cap="none" dirty="0" smtClean="0">
                <a:effectLst>
                  <a:outerShdw blurRad="38100" dist="38100" dir="2700000" algn="tl">
                    <a:srgbClr val="000000">
                      <a:alpha val="43137"/>
                    </a:srgbClr>
                  </a:outerShdw>
                </a:effectLst>
              </a:rPr>
              <a:t>Dodatkowo, informacja o stwierdzeniu dodatnich wyników badań laboratoryjnych w kierunku salmonella, także tych </a:t>
            </a:r>
            <a:r>
              <a:rPr lang="pl-PL" cap="none" dirty="0" err="1" smtClean="0">
                <a:effectLst>
                  <a:outerShdw blurRad="38100" dist="38100" dir="2700000" algn="tl">
                    <a:srgbClr val="000000">
                      <a:alpha val="43137"/>
                    </a:srgbClr>
                  </a:outerShdw>
                </a:effectLst>
              </a:rPr>
              <a:t>serotypów</a:t>
            </a:r>
            <a:r>
              <a:rPr lang="pl-PL" cap="none" dirty="0" smtClean="0">
                <a:effectLst>
                  <a:outerShdw blurRad="38100" dist="38100" dir="2700000" algn="tl">
                    <a:srgbClr val="000000">
                      <a:alpha val="43137"/>
                    </a:srgbClr>
                  </a:outerShdw>
                </a:effectLst>
              </a:rPr>
              <a:t> nieobjętych programami zwalczania, powinna być wpisywana przez hodowcę/producenta w dokumencie łańcucha żywnościowego.</a:t>
            </a:r>
            <a:endParaRPr lang="pl-PL" cap="non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71610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3" y="679269"/>
            <a:ext cx="10594603" cy="5982787"/>
          </a:xfrm>
        </p:spPr>
        <p:txBody>
          <a:bodyPr>
            <a:normAutofit/>
          </a:bodyPr>
          <a:lstStyle/>
          <a:p>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 Badanie przedubojowe drobiu ze stad o nieznanym statusie, albo ze stad w których została stwierdzona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enteritidis</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lub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typhimurium</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przeprowadza się zgodnie z załącznikiem I sekcją I rozdziałem II częścią A ust. 1, częścią B ust. 1–3 oraz z sekcją IV rozdziałem V częścią A ust.1-4 rozporządzenia nr 854/2004 ustanawiającego szczególne przepisy dotyczące organizacji urzędowych kontroli w odniesieniu do produktów pochodzenia zwierzęcego przeznaczonych do spożycia przez ludzi (dz. Urz. UE L 139 z 30.04.2004, str. 206; dz. Urz. UE polskie wydanie specjalne, rozdz. 3, t. 45, str. 75 z późn. Zm.).</a:t>
            </a:r>
          </a:p>
          <a:p>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3. PLW właściwy ze względu na położenie zakładu, który planuje poddać ubojowi drób, ze stad o nieznanym statusie albo ze stad w których została stwierdzona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enteriitidis</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lub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typhimurium</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może wydać na wniosek strony zgodę na taki ubój, po uprzednim uzyskaniu oświadczenia podmiotu o przeznaczeniu pozyskanego mięsa (do spożycia przez ludzi po poddaniu przemysłowej obróbce eliminującej salmonella lub innej obróbce mającej na celu wyeliminowanie pałeczki salmonella albo do wprowadzenia do obrotu w formie świeżej po uzyskaniu wyniku badań potwierdzających, iż świeże mięso spełnia kryterium mikrobiologiczne ustanowione w załączniku I do rozporządzenia komisji (WE) nr 2073/2005, albo do produkcji ubocznych produktów pochodzenia zwierzęcego). W przypadku, gdy rzeźnia dokonuje uboju usługowo, wniosek określający przeznaczenie mięsa powinien złożyć podmiot będący właścicielem drobiu.</a:t>
            </a:r>
            <a:endPar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0795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613954"/>
            <a:ext cx="10363826" cy="5630092"/>
          </a:xfrm>
        </p:spPr>
        <p:txBody>
          <a:bodyPr>
            <a:normAutofit lnSpcReduction="10000"/>
          </a:bodyPr>
          <a:lstStyle/>
          <a:p>
            <a:pPr marL="0" indent="0">
              <a:buNone/>
            </a:pPr>
            <a:r>
              <a:rPr lang="pl-PL"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4. Zgodnie z § 1 pkt 9 i § 2 pkt 1 rozporządzenia ministra rolnictwa i rozwoju wsi z dnia 9 października 2006 r. W sprawie określenia spraw rozstrzyganych w drodze decyzji administracyjnych przez powiatowego lekarza weterynarii albo urzędowego lekarza weterynarii z upoważnienia powiatowego lekarza weterynarii (dz. U. Z 2016 r., Poz. 874), zgoda na ubój i określenie warunków uboju takiego drobiu dokonywana jest w drodze decyzji administracyjnej. Powiatowy lekarz weterynarii określa warunki i sposób uboju takiego drobiu, mając na względzie przepisy załącznika I sekcji II rozdziału III ust. 7 rozporządzenia (WE) nr 854/2004. Warunki, w jakich ptaki mają zostać ubite muszą być ukierunkowane na minimalizację zanieczyszczenia innych zwierząt oraz mięsa z innych zwierząt (ubój w osobnym cyklu produkcyjnym, przechowywanie mięsa w wydzielonych pomieszczeniach lub obszarach, czyszczenie i dezynfekcja po zakończonym procesie uboju i obróbki poubojowej, pobranie próbek do badań laboratoryjnych w celu potwierdzenia skuteczności mycia i dezynfekcji powierzchni mających kontakt z mięsem). Powiatowy lekarz weterynarii właściwy ze względu na położenie rzeźni, przekazuje kopię decyzji powiatowemu lekarzowi weterynarii właściwemu ze względu na położenie gospodarstwa pochodzenia drobiu.</a:t>
            </a:r>
            <a:endParaRPr lang="pl-PL"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888942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770709"/>
            <a:ext cx="10363826" cy="5590901"/>
          </a:xfrm>
        </p:spPr>
        <p:txBody>
          <a:bodyPr>
            <a:normAutofit/>
          </a:bodyPr>
          <a:lstStyle/>
          <a:p>
            <a:pPr marL="0" indent="0">
              <a:buNone/>
            </a:pP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5. Wymagania, jakie powinno spełniać świeże mięso pozyskane z drobiu pochodzącego z takiego stada, są określone w załączniku II część E ust. 1 i 3 do rozporządzenia parlamentu europejskiego i rady (WE) nr 2160/2003 z dnia 17 listopada 2003 r. W sprawie zwalczania salmonelli i innych określonych odzwierzęcych czynników chorobotwórczych przenoszonych przez żywność (dz. U. L 325 z 12.12.2003, str. 1 z późn. Zm.), Zgodnie z którym:</a:t>
            </a:r>
          </a:p>
          <a:p>
            <a:pPr marL="0" indent="0">
              <a:buNone/>
            </a:pPr>
            <a:r>
              <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świeże mięso powinno spełniać kryterium mikrobiologiczne ustanowione w wierszu 1.28 rozdziału 1 załącznika I do rozporządzenia komisji (WE) nr 2073/2005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typhimurium</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salmonella </a:t>
            </a:r>
            <a:r>
              <a:rPr lang="pl-PL" sz="1800" cap="none"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enteritidis</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 nieobecne w 25 g),</a:t>
            </a:r>
          </a:p>
          <a:p>
            <a:pPr marL="0" indent="0">
              <a:buNone/>
            </a:pPr>
            <a:r>
              <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b</a:t>
            </a:r>
            <a:r>
              <a:rPr lang="pl-PL" sz="1800" cap="none"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kryterium wskazanego w lit. A nie stosuje się do świeżego mięsa drobiowego przeznaczonego do przemysłowej obróbki cieplnej lub innej obróbki mającej na celu wyeliminowanie pałeczek salmonella.</a:t>
            </a:r>
            <a:endParaRPr lang="pl-PL" sz="1800" cap="none"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7308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535578"/>
            <a:ext cx="10607666" cy="5839096"/>
          </a:xfrm>
        </p:spPr>
        <p:txBody>
          <a:bodyPr>
            <a:normAutofit fontScale="77500" lnSpcReduction="20000"/>
          </a:bodyPr>
          <a:lstStyle/>
          <a:p>
            <a:pPr marL="0" indent="0">
              <a:buNone/>
            </a:pPr>
            <a:r>
              <a:rPr lang="pl-PL" cap="none" dirty="0" smtClean="0">
                <a:effectLst>
                  <a:outerShdw blurRad="38100" dist="38100" dir="2700000" algn="tl">
                    <a:srgbClr val="000000">
                      <a:alpha val="43137"/>
                    </a:srgbClr>
                  </a:outerShdw>
                </a:effectLst>
              </a:rPr>
              <a:t>6. W związku z zapisami załącznika II część E ust. 3 rozporządzenia (WE) nr 2160/2003, jeśli podmiot prowadzący rzeźnię dokonującą uboju takiego drobiu, lub właściciel drobiu - w przypadku, gdy rzeźnia dokonuje uboju usługowego, zadeklaruje na piśmie, że mięso będzie poddane przemysłowej obróbce cieplnej lub innej obróbce mającej na celu wyeliminowanie pałeczek salmonella, nie wykonuje się badań na zgodność z kryterium mikrobiologicznym ustanowionym w wierszu 1.28 rozdziału 1 załącznika I do rozporządzenia komisji (WE) nr 2073/2005. Powiatowy lekarz weterynarii powinien uzyskać od podmiotu oświadczenie, w którym zadeklaruje, że mięso pozyskane z drobiu ze stad w których została stwierdzona salmonella </a:t>
            </a:r>
            <a:r>
              <a:rPr lang="pl-PL" cap="none" dirty="0" err="1" smtClean="0">
                <a:effectLst>
                  <a:outerShdw blurRad="38100" dist="38100" dir="2700000" algn="tl">
                    <a:srgbClr val="000000">
                      <a:alpha val="43137"/>
                    </a:srgbClr>
                  </a:outerShdw>
                </a:effectLst>
              </a:rPr>
              <a:t>enteritidis</a:t>
            </a:r>
            <a:r>
              <a:rPr lang="pl-PL" cap="none" dirty="0" smtClean="0">
                <a:effectLst>
                  <a:outerShdw blurRad="38100" dist="38100" dir="2700000" algn="tl">
                    <a:srgbClr val="000000">
                      <a:alpha val="43137"/>
                    </a:srgbClr>
                  </a:outerShdw>
                </a:effectLst>
              </a:rPr>
              <a:t> lub salmonella </a:t>
            </a:r>
            <a:r>
              <a:rPr lang="pl-PL" cap="none" dirty="0" err="1" smtClean="0">
                <a:effectLst>
                  <a:outerShdw blurRad="38100" dist="38100" dir="2700000" algn="tl">
                    <a:srgbClr val="000000">
                      <a:alpha val="43137"/>
                    </a:srgbClr>
                  </a:outerShdw>
                </a:effectLst>
              </a:rPr>
              <a:t>typhimurium</a:t>
            </a:r>
            <a:r>
              <a:rPr lang="pl-PL" cap="none" dirty="0" smtClean="0">
                <a:effectLst>
                  <a:outerShdw blurRad="38100" dist="38100" dir="2700000" algn="tl">
                    <a:srgbClr val="000000">
                      <a:alpha val="43137"/>
                    </a:srgbClr>
                  </a:outerShdw>
                </a:effectLst>
              </a:rPr>
              <a:t> zostanie poddane przemysłowej obróbce cieplnej lub innej obróbce mającej na celu wyeliminowanie pałeczek salmonella oraz nie zostanie wprowadzone do obrotu w formie świeżej, za wyjątkiem przewiezienia go do zakładu przemysłowej obróbki, jeśli ma to zastosowanie. Jeśli zakład dokonujący uboju takiego drobiu nie ma możliwości poddania mięsa na miejscu przemysłowej obróbce cieplnej lub innej obróbce mającej na celu wyeliminowanie pałeczek salmonella, i planuje wysłanie mięsa do innego zakładu, powiatowy lekarz weterynarii właściwy dla rzeźni powinien na podstawie art. 54 ust. 2 lit. A rozporządzenia (WE) nr 882/2004 nakazać:</a:t>
            </a:r>
          </a:p>
          <a:p>
            <a:pPr>
              <a:buFontTx/>
              <a:buChar char="-"/>
            </a:pPr>
            <a:r>
              <a:rPr lang="pl-PL" cap="none" dirty="0">
                <a:effectLst>
                  <a:outerShdw blurRad="38100" dist="38100" dir="2700000" algn="tl">
                    <a:srgbClr val="000000">
                      <a:alpha val="43137"/>
                    </a:srgbClr>
                  </a:outerShdw>
                </a:effectLst>
              </a:rPr>
              <a:t>z</a:t>
            </a:r>
            <a:r>
              <a:rPr lang="pl-PL" cap="none" dirty="0" smtClean="0">
                <a:effectLst>
                  <a:outerShdw blurRad="38100" dist="38100" dir="2700000" algn="tl">
                    <a:srgbClr val="000000">
                      <a:alpha val="43137"/>
                    </a:srgbClr>
                  </a:outerShdw>
                </a:effectLst>
              </a:rPr>
              <a:t>amieszczenie na jego opakowaniu informacji „mięso przeznaczone do przemysłowej obróbki eliminującej salmonella lub innej obróbki mającej na celu wyeliminowanie pałeczek salmonella.”</a:t>
            </a:r>
          </a:p>
          <a:p>
            <a:pPr>
              <a:buFontTx/>
              <a:buChar char="-"/>
            </a:pPr>
            <a:r>
              <a:rPr lang="pl-PL" cap="none" dirty="0" smtClean="0">
                <a:effectLst>
                  <a:outerShdw blurRad="38100" dist="38100" dir="2700000" algn="tl">
                    <a:srgbClr val="000000">
                      <a:alpha val="43137"/>
                    </a:srgbClr>
                  </a:outerShdw>
                </a:effectLst>
              </a:rPr>
              <a:t>w </a:t>
            </a:r>
            <a:r>
              <a:rPr lang="pl-PL" cap="none" dirty="0">
                <a:effectLst>
                  <a:outerShdw blurRad="38100" dist="38100" dir="2700000" algn="tl">
                    <a:srgbClr val="000000">
                      <a:alpha val="43137"/>
                    </a:srgbClr>
                  </a:outerShdw>
                </a:effectLst>
              </a:rPr>
              <a:t>dokumentacji towarzyszącej przesyłce mięsa do innego zakładu dokonanie adnotacji, iż zostało ono otrzymane z drobiu pochodzącego ze stad, w których badania środowiskowe wskazywały na obecność bakterii Salmonella </a:t>
            </a:r>
            <a:r>
              <a:rPr lang="pl-PL" cap="none" dirty="0" err="1">
                <a:effectLst>
                  <a:outerShdw blurRad="38100" dist="38100" dir="2700000" algn="tl">
                    <a:srgbClr val="000000">
                      <a:alpha val="43137"/>
                    </a:srgbClr>
                  </a:outerShdw>
                </a:effectLst>
              </a:rPr>
              <a:t>Enteritidis</a:t>
            </a:r>
            <a:r>
              <a:rPr lang="pl-PL" cap="none" dirty="0">
                <a:effectLst>
                  <a:outerShdw blurRad="38100" dist="38100" dir="2700000" algn="tl">
                    <a:srgbClr val="000000">
                      <a:alpha val="43137"/>
                    </a:srgbClr>
                  </a:outerShdw>
                </a:effectLst>
              </a:rPr>
              <a:t> lub Salmonella </a:t>
            </a:r>
            <a:r>
              <a:rPr lang="pl-PL" cap="none" dirty="0" err="1">
                <a:effectLst>
                  <a:outerShdw blurRad="38100" dist="38100" dir="2700000" algn="tl">
                    <a:srgbClr val="000000">
                      <a:alpha val="43137"/>
                    </a:srgbClr>
                  </a:outerShdw>
                </a:effectLst>
              </a:rPr>
              <a:t>Typhimurium</a:t>
            </a:r>
            <a:r>
              <a:rPr lang="pl-PL" cap="none" dirty="0">
                <a:effectLst>
                  <a:outerShdw blurRad="38100" dist="38100" dir="2700000" algn="tl">
                    <a:srgbClr val="000000">
                      <a:alpha val="43137"/>
                    </a:srgbClr>
                  </a:outerShdw>
                </a:effectLst>
              </a:rPr>
              <a:t>, albo ze stad, o nieznanym statusie epizootycznym oraz, powinno ono zostać poddane przemysłowej obróbce cieplnej lub innej obróbce mającej na celu wyeliminowanie pałeczek Salmonella.</a:t>
            </a:r>
          </a:p>
        </p:txBody>
      </p:sp>
    </p:spTree>
    <p:extLst>
      <p:ext uri="{BB962C8B-B14F-4D97-AF65-F5344CB8AC3E}">
        <p14:creationId xmlns:p14="http://schemas.microsoft.com/office/powerpoint/2010/main" val="202864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457200"/>
            <a:ext cx="10363826" cy="5956663"/>
          </a:xfrm>
        </p:spPr>
        <p:txBody>
          <a:bodyPr>
            <a:normAutofit/>
          </a:bodyPr>
          <a:lstStyle/>
          <a:p>
            <a:pPr marL="0" indent="0">
              <a:buNone/>
            </a:pPr>
            <a:r>
              <a:rPr lang="pl-PL" cap="none" dirty="0" smtClean="0">
                <a:effectLst>
                  <a:outerShdw blurRad="38100" dist="38100" dir="2700000" algn="tl">
                    <a:srgbClr val="000000">
                      <a:alpha val="43137"/>
                    </a:srgbClr>
                  </a:outerShdw>
                </a:effectLst>
              </a:rPr>
              <a:t>Podmiot prowadzący rzeźnię powinien przedstawić PLW procedury gwarantujące, że mięso pozyskane z takiego drobiu nie zostanie wprowadzone do obrotu w formie świeżej, za wyjątkiem przewiezienia go do zakładu przemysłowej obróbki jeśli ma to zastosowanie. Procedury powinny obejmować </a:t>
            </a:r>
            <a:r>
              <a:rPr lang="pl-PL" cap="none" dirty="0" err="1" smtClean="0">
                <a:effectLst>
                  <a:outerShdw blurRad="38100" dist="38100" dir="2700000" algn="tl">
                    <a:srgbClr val="000000">
                      <a:alpha val="43137"/>
                    </a:srgbClr>
                  </a:outerShdw>
                </a:effectLst>
              </a:rPr>
              <a:t>m.In.</a:t>
            </a:r>
            <a:r>
              <a:rPr lang="pl-PL" cap="none" dirty="0" smtClean="0">
                <a:effectLst>
                  <a:outerShdw blurRad="38100" dist="38100" dir="2700000" algn="tl">
                    <a:srgbClr val="000000">
                      <a:alpha val="43137"/>
                    </a:srgbClr>
                  </a:outerShdw>
                </a:effectLst>
              </a:rPr>
              <a:t> Rozliczenie ilości mięsa pozyskanego z uboju takich stad, miejsce jego przechowywania (wskazanie pomieszczeń chłodniczych w zakładzie), sposób oznakowania i rozliczania ilości mięsa przekazywanego do obróbki eliminującej salmonella. Powiatowy lekarz weterynarii właściwy dla rzeźni informuje powiatowego lekarza weterynarii / organ państwa członkowskiego UE właściwy dla zakładu przemysłowej obróbki o przesyłkach takiego mięsa.</a:t>
            </a:r>
          </a:p>
          <a:p>
            <a:pPr marL="0" indent="0">
              <a:buNone/>
            </a:pPr>
            <a:endParaRPr lang="pl-PL"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46729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3" y="561703"/>
            <a:ext cx="10555415" cy="6152606"/>
          </a:xfrm>
        </p:spPr>
        <p:txBody>
          <a:bodyPr>
            <a:normAutofit fontScale="70000" lnSpcReduction="20000"/>
          </a:bodyPr>
          <a:lstStyle/>
          <a:p>
            <a:pPr marL="0" indent="0">
              <a:buNone/>
            </a:pPr>
            <a:r>
              <a:rPr lang="pl-PL" cap="none" dirty="0" smtClean="0">
                <a:effectLst>
                  <a:outerShdw blurRad="38100" dist="38100" dir="2700000" algn="tl">
                    <a:srgbClr val="000000">
                      <a:alpha val="43137"/>
                    </a:srgbClr>
                  </a:outerShdw>
                </a:effectLst>
              </a:rPr>
              <a:t>7. W przypadku, gdy podmiot dokonujący uboju nie zadeklaruje, że mięso ma zostać poddane przemysłowej obróbce cieplnej lub innej obróbce mającej na celu wyeliminowanie pałeczek salmonella, ma obowiązek przeprowadzić badanie laboratoryjne w celu potwierdzenia zgodności z kryteriami mikrobiologicznymi ustanowionymi w rozporządzeniu (WE) nr 2073/2005. Urzędowy lekarz weterynarii nadzoruje pobranie próbek z każdego stada o nieznanym statusie lub potwierdzonym statusie dodatnim w odniesieniu do salmonella </a:t>
            </a:r>
            <a:r>
              <a:rPr lang="pl-PL" cap="none" dirty="0" err="1" smtClean="0">
                <a:effectLst>
                  <a:outerShdw blurRad="38100" dist="38100" dir="2700000" algn="tl">
                    <a:srgbClr val="000000">
                      <a:alpha val="43137"/>
                    </a:srgbClr>
                  </a:outerShdw>
                </a:effectLst>
              </a:rPr>
              <a:t>enteritidis</a:t>
            </a:r>
            <a:r>
              <a:rPr lang="pl-PL" cap="none" dirty="0" smtClean="0">
                <a:effectLst>
                  <a:outerShdw blurRad="38100" dist="38100" dir="2700000" algn="tl">
                    <a:srgbClr val="000000">
                      <a:alpha val="43137"/>
                    </a:srgbClr>
                  </a:outerShdw>
                </a:effectLst>
              </a:rPr>
              <a:t> lub salmonella </a:t>
            </a:r>
            <a:r>
              <a:rPr lang="pl-PL" cap="none" dirty="0" err="1" smtClean="0">
                <a:effectLst>
                  <a:outerShdw blurRad="38100" dist="38100" dir="2700000" algn="tl">
                    <a:srgbClr val="000000">
                      <a:alpha val="43137"/>
                    </a:srgbClr>
                  </a:outerShdw>
                </a:effectLst>
              </a:rPr>
              <a:t>typhimurium</a:t>
            </a:r>
            <a:r>
              <a:rPr lang="pl-PL" cap="none" dirty="0" smtClean="0">
                <a:effectLst>
                  <a:outerShdw blurRad="38100" dist="38100" dir="2700000" algn="tl">
                    <a:srgbClr val="000000">
                      <a:alpha val="43137"/>
                    </a:srgbClr>
                  </a:outerShdw>
                </a:effectLst>
              </a:rPr>
              <a:t> do badań laboratoryjnych w kierunku obecności salmonella zgodnie z załącznikiem I rozdział 3 rozporządzenia (WE) nr 2073/2005, upewniając się, że próbki:</a:t>
            </a:r>
          </a:p>
          <a:p>
            <a:pPr marL="0" indent="0">
              <a:buNone/>
            </a:pPr>
            <a:r>
              <a:rPr lang="pl-PL" cap="none" dirty="0" smtClean="0">
                <a:effectLst>
                  <a:outerShdw blurRad="38100" dist="38100" dir="2700000" algn="tl">
                    <a:srgbClr val="000000">
                      <a:alpha val="43137"/>
                    </a:srgbClr>
                  </a:outerShdw>
                </a:effectLst>
              </a:rPr>
              <a:t>- Pobierane są przez przeszkolone osoby wskazane w procedurach zakładowych,</a:t>
            </a:r>
          </a:p>
          <a:p>
            <a:pPr marL="0" indent="0">
              <a:buNone/>
            </a:pPr>
            <a:r>
              <a:rPr lang="pl-PL" cap="none" dirty="0" smtClean="0">
                <a:effectLst>
                  <a:outerShdw blurRad="38100" dist="38100" dir="2700000" algn="tl">
                    <a:srgbClr val="000000">
                      <a:alpha val="43137"/>
                    </a:srgbClr>
                  </a:outerShdw>
                </a:effectLst>
              </a:rPr>
              <a:t>- Pobierane są z każdego stada o nieznanym statusie lub potwierdzonym statusie dodatnim w odniesieniu do salmonella </a:t>
            </a:r>
            <a:r>
              <a:rPr lang="pl-PL" cap="none" dirty="0" err="1" smtClean="0">
                <a:effectLst>
                  <a:outerShdw blurRad="38100" dist="38100" dir="2700000" algn="tl">
                    <a:srgbClr val="000000">
                      <a:alpha val="43137"/>
                    </a:srgbClr>
                  </a:outerShdw>
                </a:effectLst>
              </a:rPr>
              <a:t>enteritidis</a:t>
            </a:r>
            <a:r>
              <a:rPr lang="pl-PL" cap="none" dirty="0" smtClean="0">
                <a:effectLst>
                  <a:outerShdw blurRad="38100" dist="38100" dir="2700000" algn="tl">
                    <a:srgbClr val="000000">
                      <a:alpha val="43137"/>
                    </a:srgbClr>
                  </a:outerShdw>
                </a:effectLst>
              </a:rPr>
              <a:t> lub salmonella </a:t>
            </a:r>
            <a:r>
              <a:rPr lang="pl-PL" cap="none" dirty="0" err="1" smtClean="0">
                <a:effectLst>
                  <a:outerShdw blurRad="38100" dist="38100" dir="2700000" algn="tl">
                    <a:srgbClr val="000000">
                      <a:alpha val="43137"/>
                    </a:srgbClr>
                  </a:outerShdw>
                </a:effectLst>
              </a:rPr>
              <a:t>typhimurium</a:t>
            </a:r>
            <a:r>
              <a:rPr lang="pl-PL" cap="none" dirty="0" smtClean="0">
                <a:effectLst>
                  <a:outerShdw blurRad="38100" dist="38100" dir="2700000" algn="tl">
                    <a:srgbClr val="000000">
                      <a:alpha val="43137"/>
                    </a:srgbClr>
                  </a:outerShdw>
                </a:effectLst>
              </a:rPr>
              <a:t> podlegającego ubojowi w danym dniu,</a:t>
            </a:r>
          </a:p>
          <a:p>
            <a:pPr marL="0" indent="0">
              <a:buNone/>
            </a:pPr>
            <a:r>
              <a:rPr lang="pl-PL" cap="none" dirty="0" smtClean="0">
                <a:effectLst>
                  <a:outerShdw blurRad="38100" dist="38100" dir="2700000" algn="tl">
                    <a:srgbClr val="000000">
                      <a:alpha val="43137"/>
                    </a:srgbClr>
                  </a:outerShdw>
                </a:effectLst>
              </a:rPr>
              <a:t>- Pobierane są na etapie po wychłodzeniu,</a:t>
            </a:r>
          </a:p>
          <a:p>
            <a:pPr>
              <a:buFontTx/>
              <a:buChar char="-"/>
            </a:pPr>
            <a:r>
              <a:rPr lang="pl-PL" cap="none" dirty="0" smtClean="0">
                <a:effectLst>
                  <a:outerShdw blurRad="38100" dist="38100" dir="2700000" algn="tl">
                    <a:srgbClr val="000000">
                      <a:alpha val="43137"/>
                    </a:srgbClr>
                  </a:outerShdw>
                </a:effectLst>
              </a:rPr>
              <a:t>Pobierane są z co najmniej 15 losowo wybranych tusz drobiowych z każdego stada, z każdej tuszy drobiowej kawałek skóry szyi o masie ok.10 gram, a następnie próbki skóry szyi z trzech tusz drobiowych z tego samego stada </a:t>
            </a:r>
            <a:r>
              <a:rPr lang="pl-PL" cap="none" dirty="0" err="1" smtClean="0">
                <a:effectLst>
                  <a:outerShdw blurRad="38100" dist="38100" dir="2700000" algn="tl">
                    <a:srgbClr val="000000">
                      <a:alpha val="43137"/>
                    </a:srgbClr>
                  </a:outerShdw>
                </a:effectLst>
              </a:rPr>
              <a:t>pulowane</a:t>
            </a:r>
            <a:r>
              <a:rPr lang="pl-PL" cap="none" dirty="0" smtClean="0">
                <a:effectLst>
                  <a:outerShdw blurRad="38100" dist="38100" dir="2700000" algn="tl">
                    <a:srgbClr val="000000">
                      <a:alpha val="43137"/>
                    </a:srgbClr>
                  </a:outerShdw>
                </a:effectLst>
              </a:rPr>
              <a:t> są do uzyskania ostatecznych próbek o masie 5 x 25 gram,</a:t>
            </a:r>
          </a:p>
          <a:p>
            <a:pPr>
              <a:buFontTx/>
              <a:buChar char="-"/>
            </a:pPr>
            <a:r>
              <a:rPr lang="pl-PL" cap="none" dirty="0" smtClean="0">
                <a:effectLst>
                  <a:outerShdw blurRad="38100" dist="38100" dir="2700000" algn="tl">
                    <a:srgbClr val="000000">
                      <a:alpha val="43137"/>
                    </a:srgbClr>
                  </a:outerShdw>
                </a:effectLst>
              </a:rPr>
              <a:t> Posiadają oznakowanie umożliwiające powiązanie ich z partią ubojową i stadem,</a:t>
            </a:r>
          </a:p>
          <a:p>
            <a:pPr>
              <a:buFontTx/>
              <a:buChar char="-"/>
            </a:pPr>
            <a:r>
              <a:rPr lang="pl-PL" cap="none" dirty="0" smtClean="0">
                <a:effectLst>
                  <a:outerShdw blurRad="38100" dist="38100" dir="2700000" algn="tl">
                    <a:srgbClr val="000000">
                      <a:alpha val="43137"/>
                    </a:srgbClr>
                  </a:outerShdw>
                </a:effectLst>
              </a:rPr>
              <a:t>Są opakowane i zaplombowane w sposób zabezpieczający przed dokonywaniem jakichkolwiek manipulacji,</a:t>
            </a:r>
          </a:p>
          <a:p>
            <a:pPr>
              <a:buFontTx/>
              <a:buChar char="-"/>
            </a:pPr>
            <a:r>
              <a:rPr lang="pl-PL" cap="none" dirty="0" smtClean="0">
                <a:effectLst>
                  <a:outerShdw blurRad="38100" dist="38100" dir="2700000" algn="tl">
                    <a:srgbClr val="000000">
                      <a:alpha val="43137"/>
                    </a:srgbClr>
                  </a:outerShdw>
                </a:effectLst>
              </a:rPr>
              <a:t>Do czasu przekazywania do laboratorium są przechowywane w warunkach chłodniczych (0-40C), w sposób uniemożliwiający ich podmianę lub manipulację,</a:t>
            </a:r>
          </a:p>
          <a:p>
            <a:pPr>
              <a:buFontTx/>
              <a:buChar char="-"/>
            </a:pPr>
            <a:r>
              <a:rPr lang="pl-PL" cap="none" dirty="0" smtClean="0">
                <a:effectLst>
                  <a:outerShdw blurRad="38100" dist="38100" dir="2700000" algn="tl">
                    <a:srgbClr val="000000">
                      <a:alpha val="43137"/>
                    </a:srgbClr>
                  </a:outerShdw>
                </a:effectLst>
              </a:rPr>
              <a:t>Dostarczane są do laboratorium w jak najkrótszym czasie po pobraniu, w okresie nie przekraczającym terminu przydatności do spożycia dla mięsa chłodzonego,</a:t>
            </a:r>
          </a:p>
          <a:p>
            <a:pPr>
              <a:buFontTx/>
              <a:buChar char="-"/>
            </a:pPr>
            <a:r>
              <a:rPr lang="pl-PL" cap="none" dirty="0" smtClean="0">
                <a:effectLst>
                  <a:outerShdw blurRad="38100" dist="38100" dir="2700000" algn="tl">
                    <a:srgbClr val="000000">
                      <a:alpha val="43137"/>
                    </a:srgbClr>
                  </a:outerShdw>
                </a:effectLst>
              </a:rPr>
              <a:t>Zaopatrzone są w protokół wskazujący datę i godzinę pobrania próbek do badań, dane osoby pobierającej próbki do badań i osoby obecnej przy pobieraniu próbek. Urzędowy lekarz weterynarii nadzorujący pobieranie próbek podpisuje się w protokole pobrania próbek jako osoba obecna przy ich pobieraniu.</a:t>
            </a:r>
            <a:endParaRPr lang="pl-PL" cap="non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6437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365760"/>
            <a:ext cx="10363826" cy="5943600"/>
          </a:xfrm>
        </p:spPr>
        <p:txBody>
          <a:bodyPr>
            <a:noAutofit/>
          </a:bodyPr>
          <a:lstStyle/>
          <a:p>
            <a:pPr marL="0" indent="0">
              <a:buNone/>
            </a:pPr>
            <a:r>
              <a:rPr lang="pl-PL" sz="1600" cap="none" dirty="0" smtClean="0">
                <a:effectLst>
                  <a:outerShdw blurRad="38100" dist="38100" dir="2700000" algn="tl">
                    <a:srgbClr val="000000">
                      <a:alpha val="43137"/>
                    </a:srgbClr>
                  </a:outerShdw>
                </a:effectLst>
              </a:rPr>
              <a:t>Na podstawie analizy ryzyka, w celu weryfikacji badań właścicielskich, urzędowy lekarz weterynarii decyduje sam lub z polecenia powiatowego lekarza weterynarii o pobraniu próbek w celu wykonania ww. Badań w laboratorium urzędowym. Analiza ryzyka powinna obejmować w szczególności:</a:t>
            </a:r>
          </a:p>
          <a:p>
            <a:pPr marL="0" indent="0">
              <a:buNone/>
            </a:pPr>
            <a:r>
              <a:rPr lang="pl-PL" sz="1600" cap="none" dirty="0" smtClean="0">
                <a:effectLst>
                  <a:outerShdw blurRad="38100" dist="38100" dir="2700000" algn="tl">
                    <a:srgbClr val="000000">
                      <a:alpha val="43137"/>
                    </a:srgbClr>
                  </a:outerShdw>
                </a:effectLst>
              </a:rPr>
              <a:t>- Ocenę procedur zakładowych dotyczących identyfikacji stad (kurników), z których pochodzi ubity drób,</a:t>
            </a:r>
          </a:p>
          <a:p>
            <a:pPr marL="0" indent="0">
              <a:buNone/>
            </a:pPr>
            <a:r>
              <a:rPr lang="pl-PL" sz="1600" cap="none" dirty="0" smtClean="0">
                <a:effectLst>
                  <a:outerShdw blurRad="38100" dist="38100" dir="2700000" algn="tl">
                    <a:srgbClr val="000000">
                      <a:alpha val="43137"/>
                    </a:srgbClr>
                  </a:outerShdw>
                </a:effectLst>
              </a:rPr>
              <a:t>- Ocenę zgodności procedur zakładowych dotyczących pobierania, identyfikacji, przechowywania i transportowania próbek do badań laboratoryjnych z wymaganiami odpowiednich przepisów i norm,</a:t>
            </a:r>
          </a:p>
          <a:p>
            <a:pPr marL="0" indent="0">
              <a:buNone/>
            </a:pPr>
            <a:r>
              <a:rPr lang="pl-PL" sz="1600" cap="none" dirty="0" smtClean="0">
                <a:effectLst>
                  <a:outerShdw blurRad="38100" dist="38100" dir="2700000" algn="tl">
                    <a:srgbClr val="000000">
                      <a:alpha val="43137"/>
                    </a:srgbClr>
                  </a:outerShdw>
                </a:effectLst>
              </a:rPr>
              <a:t>- Rodzaj laboratorium, w którym wykonywane są badania - prywatne, urzędowe,</a:t>
            </a:r>
          </a:p>
          <a:p>
            <a:pPr marL="0" indent="0">
              <a:buNone/>
            </a:pPr>
            <a:r>
              <a:rPr lang="pl-PL" sz="1600" cap="none" dirty="0" smtClean="0">
                <a:effectLst>
                  <a:outerShdw blurRad="38100" dist="38100" dir="2700000" algn="tl">
                    <a:srgbClr val="000000">
                      <a:alpha val="43137"/>
                    </a:srgbClr>
                  </a:outerShdw>
                </a:effectLst>
              </a:rPr>
              <a:t>- Wcześniejsze wyniki urzędowej weryfikacji badań właścicielskich,</a:t>
            </a:r>
          </a:p>
          <a:p>
            <a:pPr marL="0" indent="0">
              <a:buNone/>
            </a:pPr>
            <a:r>
              <a:rPr lang="pl-PL" sz="1600" cap="none" dirty="0" smtClean="0">
                <a:effectLst>
                  <a:outerShdw blurRad="38100" dist="38100" dir="2700000" algn="tl">
                    <a:srgbClr val="000000">
                      <a:alpha val="43137"/>
                    </a:srgbClr>
                  </a:outerShdw>
                </a:effectLst>
              </a:rPr>
              <a:t>- Historię zgodności podmiotu z wymaganiami dotyczącymi bezpieczeństwa żywności, w szczególności z wymaganiami dotyczącymi kryteriów mikrobiologicznych.</a:t>
            </a:r>
          </a:p>
          <a:p>
            <a:pPr marL="0" indent="0">
              <a:buNone/>
            </a:pPr>
            <a:r>
              <a:rPr lang="pl-PL" sz="1600" cap="none" dirty="0" smtClean="0">
                <a:effectLst>
                  <a:outerShdw blurRad="38100" dist="38100" dir="2700000" algn="tl">
                    <a:srgbClr val="000000">
                      <a:alpha val="43137"/>
                    </a:srgbClr>
                  </a:outerShdw>
                </a:effectLst>
              </a:rPr>
              <a:t>Niezależnie od powyższego w odniesieniu do zakładów prowadzących ubój drobiu, pochodzącego ze stad, w których badania środowiskowe wskazywały na obecność bakterii salmonella </a:t>
            </a:r>
            <a:r>
              <a:rPr lang="pl-PL" sz="1600" cap="none" dirty="0" err="1" smtClean="0">
                <a:effectLst>
                  <a:outerShdw blurRad="38100" dist="38100" dir="2700000" algn="tl">
                    <a:srgbClr val="000000">
                      <a:alpha val="43137"/>
                    </a:srgbClr>
                  </a:outerShdw>
                </a:effectLst>
              </a:rPr>
              <a:t>enteritidis</a:t>
            </a:r>
            <a:r>
              <a:rPr lang="pl-PL" sz="1600" cap="none" dirty="0" smtClean="0">
                <a:effectLst>
                  <a:outerShdw blurRad="38100" dist="38100" dir="2700000" algn="tl">
                    <a:srgbClr val="000000">
                      <a:alpha val="43137"/>
                    </a:srgbClr>
                  </a:outerShdw>
                </a:effectLst>
              </a:rPr>
              <a:t> lub salmonella </a:t>
            </a:r>
            <a:r>
              <a:rPr lang="pl-PL" sz="1600" cap="none" dirty="0" err="1" smtClean="0">
                <a:effectLst>
                  <a:outerShdw blurRad="38100" dist="38100" dir="2700000" algn="tl">
                    <a:srgbClr val="000000">
                      <a:alpha val="43137"/>
                    </a:srgbClr>
                  </a:outerShdw>
                </a:effectLst>
              </a:rPr>
              <a:t>typhimurium</a:t>
            </a:r>
            <a:r>
              <a:rPr lang="pl-PL" sz="1600" cap="none" dirty="0" smtClean="0">
                <a:effectLst>
                  <a:outerShdw blurRad="38100" dist="38100" dir="2700000" algn="tl">
                    <a:srgbClr val="000000">
                      <a:alpha val="43137"/>
                    </a:srgbClr>
                  </a:outerShdw>
                </a:effectLst>
              </a:rPr>
              <a:t>, albo ze stad, o nieznanym statusie epizootycznym, weryfikacji urzędowej podlegać będą badania właścicielskie tuszek drobiowych z częstotliwością ustaloną w oparciu o analizę ryzyka, jednak nie mniejszą niż co trzecie ubijane takie stado - bez pisemnej deklaracji podmiotu, że mięso będzie poddane przemysłowej obróbce cieplnej lub innej obróbce mającej na celu wyeliminowanie pałeczek salmonella.</a:t>
            </a:r>
            <a:endParaRPr lang="pl-PL" sz="1600" cap="non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46444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0" y="-117566"/>
            <a:ext cx="12191999" cy="6975566"/>
          </a:xfrm>
        </p:spPr>
        <p:txBody>
          <a:bodyPr>
            <a:noAutofit/>
          </a:bodyPr>
          <a:lstStyle/>
          <a:p>
            <a:pPr marL="0" indent="0">
              <a:buNone/>
            </a:pPr>
            <a:r>
              <a:rPr lang="pl-PL" sz="1600" cap="none" dirty="0" smtClean="0">
                <a:effectLst>
                  <a:outerShdw blurRad="38100" dist="38100" dir="2700000" algn="tl">
                    <a:srgbClr val="000000">
                      <a:alpha val="43137"/>
                    </a:srgbClr>
                  </a:outerShdw>
                </a:effectLst>
              </a:rPr>
              <a:t>Jeśli wyniki badań właścicielskich tuszek drobiowych pozyskanych z takich stad w rzeźni są zgodne z kryteriami mikrobiologicznymi ustanowionymi w rozporządzeniu (WE) nr 2073/2005, natomiast wyniki badań urzędowych przeprowadzonych w rzeźni dla tuszek drobiowych z takich stad, wskazują na obecność pałeczek salmonella </a:t>
            </a:r>
            <a:r>
              <a:rPr lang="pl-PL" sz="1600" cap="none" dirty="0" err="1" smtClean="0">
                <a:effectLst>
                  <a:outerShdw blurRad="38100" dist="38100" dir="2700000" algn="tl">
                    <a:srgbClr val="000000">
                      <a:alpha val="43137"/>
                    </a:srgbClr>
                  </a:outerShdw>
                </a:effectLst>
              </a:rPr>
              <a:t>typhimurium</a:t>
            </a:r>
            <a:r>
              <a:rPr lang="pl-PL" sz="1600" cap="none" dirty="0" smtClean="0">
                <a:effectLst>
                  <a:outerShdw blurRad="38100" dist="38100" dir="2700000" algn="tl">
                    <a:srgbClr val="000000">
                      <a:alpha val="43137"/>
                    </a:srgbClr>
                  </a:outerShdw>
                </a:effectLst>
              </a:rPr>
              <a:t> lub </a:t>
            </a:r>
            <a:r>
              <a:rPr lang="pl-PL" sz="1600" cap="none" dirty="0" err="1" smtClean="0">
                <a:effectLst>
                  <a:outerShdw blurRad="38100" dist="38100" dir="2700000" algn="tl">
                    <a:srgbClr val="000000">
                      <a:alpha val="43137"/>
                    </a:srgbClr>
                  </a:outerShdw>
                </a:effectLst>
              </a:rPr>
              <a:t>salmomnella</a:t>
            </a:r>
            <a:r>
              <a:rPr lang="pl-PL" sz="1600" cap="none" dirty="0" smtClean="0">
                <a:effectLst>
                  <a:outerShdw blurRad="38100" dist="38100" dir="2700000" algn="tl">
                    <a:srgbClr val="000000">
                      <a:alpha val="43137"/>
                    </a:srgbClr>
                  </a:outerShdw>
                </a:effectLst>
              </a:rPr>
              <a:t> </a:t>
            </a:r>
            <a:r>
              <a:rPr lang="pl-PL" sz="1600" cap="none" dirty="0" err="1" smtClean="0">
                <a:effectLst>
                  <a:outerShdw blurRad="38100" dist="38100" dir="2700000" algn="tl">
                    <a:srgbClr val="000000">
                      <a:alpha val="43137"/>
                    </a:srgbClr>
                  </a:outerShdw>
                </a:effectLst>
              </a:rPr>
              <a:t>enteritidis</a:t>
            </a:r>
            <a:r>
              <a:rPr lang="pl-PL" sz="1600" cap="none" dirty="0" smtClean="0">
                <a:effectLst>
                  <a:outerShdw blurRad="38100" dist="38100" dir="2700000" algn="tl">
                    <a:srgbClr val="000000">
                      <a:alpha val="43137"/>
                    </a:srgbClr>
                  </a:outerShdw>
                </a:effectLst>
              </a:rPr>
              <a:t>, wówczas weryfikacji urzędowej podlegają badania właścicielskie tuszek drobiowych z kolejnych pięciu takich stad – dotyczy wyłącznie stad ubijanych bez pisemnej deklaracji podmiotu, że mięso będzie poddane przemysłowej obróbce cieplnej lub innej obróbce mającej na celu wyeliminowanie pałeczek salmonella.</a:t>
            </a:r>
          </a:p>
          <a:p>
            <a:pPr marL="0" indent="0">
              <a:buNone/>
            </a:pPr>
            <a:r>
              <a:rPr lang="pl-PL" sz="1600" cap="none" dirty="0" smtClean="0">
                <a:effectLst>
                  <a:outerShdw blurRad="38100" dist="38100" dir="2700000" algn="tl">
                    <a:srgbClr val="000000">
                      <a:alpha val="43137"/>
                    </a:srgbClr>
                  </a:outerShdw>
                </a:effectLst>
              </a:rPr>
              <a:t>W ramach urzędowej weryfikacji badań właścicielskich tusz drobiowych, powinny być pobierane w rzeźniach próbki skóry szyj drobiowych.</a:t>
            </a:r>
          </a:p>
          <a:p>
            <a:pPr marL="0" indent="0">
              <a:buNone/>
            </a:pPr>
            <a:r>
              <a:rPr lang="pl-PL" sz="1600" cap="none" dirty="0" smtClean="0">
                <a:effectLst>
                  <a:outerShdw blurRad="38100" dist="38100" dir="2700000" algn="tl">
                    <a:srgbClr val="000000">
                      <a:alpha val="43137"/>
                    </a:srgbClr>
                  </a:outerShdw>
                </a:effectLst>
              </a:rPr>
              <a:t>Wskazane jest, aby ubój drobiu ze stad zakażonych salmonella </a:t>
            </a:r>
            <a:r>
              <a:rPr lang="pl-PL" sz="1600" cap="none" dirty="0" err="1" smtClean="0">
                <a:effectLst>
                  <a:outerShdw blurRad="38100" dist="38100" dir="2700000" algn="tl">
                    <a:srgbClr val="000000">
                      <a:alpha val="43137"/>
                    </a:srgbClr>
                  </a:outerShdw>
                </a:effectLst>
              </a:rPr>
              <a:t>enteritidis</a:t>
            </a:r>
            <a:r>
              <a:rPr lang="pl-PL" sz="1600" cap="none" dirty="0" smtClean="0">
                <a:effectLst>
                  <a:outerShdw blurRad="38100" dist="38100" dir="2700000" algn="tl">
                    <a:srgbClr val="000000">
                      <a:alpha val="43137"/>
                    </a:srgbClr>
                  </a:outerShdw>
                </a:effectLst>
              </a:rPr>
              <a:t> lub salmonella </a:t>
            </a:r>
            <a:r>
              <a:rPr lang="pl-PL" sz="1600" cap="none" dirty="0" err="1" smtClean="0">
                <a:effectLst>
                  <a:outerShdw blurRad="38100" dist="38100" dir="2700000" algn="tl">
                    <a:srgbClr val="000000">
                      <a:alpha val="43137"/>
                    </a:srgbClr>
                  </a:outerShdw>
                </a:effectLst>
              </a:rPr>
              <a:t>typhimurium</a:t>
            </a:r>
            <a:r>
              <a:rPr lang="pl-PL" sz="1600" cap="none" dirty="0" smtClean="0">
                <a:effectLst>
                  <a:outerShdw blurRad="38100" dist="38100" dir="2700000" algn="tl">
                    <a:srgbClr val="000000">
                      <a:alpha val="43137"/>
                    </a:srgbClr>
                  </a:outerShdw>
                </a:effectLst>
              </a:rPr>
              <a:t> odbywał się w dniach tygodnia umożliwiających niezwłoczne przesłanie pobranych próbek do laboratorium i rozpoczęcie badań.</a:t>
            </a:r>
          </a:p>
          <a:p>
            <a:pPr marL="0" indent="0">
              <a:buNone/>
            </a:pPr>
            <a:r>
              <a:rPr lang="pl-PL" sz="1600" cap="none" dirty="0" smtClean="0">
                <a:effectLst>
                  <a:outerShdw blurRad="38100" dist="38100" dir="2700000" algn="tl">
                    <a:srgbClr val="000000">
                      <a:alpha val="43137"/>
                    </a:srgbClr>
                  </a:outerShdw>
                </a:effectLst>
              </a:rPr>
              <a:t>W przypadku, gdy stado drobiu ze względu na swoją wielkość i zdolności ubojowe rzeźni ubijane jest w trakcie kilku dni, próbki do badań właścicielskich lub urzędowych pobierane są w pierwszym dniu cyklu ubojowego. Wyniki tych badań odnoszą się do mięsa drobiowego pozyskanego ze wszystkich ptaków pochodzących ze stada.</a:t>
            </a:r>
          </a:p>
          <a:p>
            <a:pPr marL="0" indent="0">
              <a:buNone/>
            </a:pPr>
            <a:r>
              <a:rPr lang="pl-PL" sz="1600" cap="none" dirty="0">
                <a:effectLst>
                  <a:outerShdw blurRad="38100" dist="38100" dir="2700000" algn="tl">
                    <a:srgbClr val="000000">
                      <a:alpha val="43137"/>
                    </a:srgbClr>
                  </a:outerShdw>
                </a:effectLst>
              </a:rPr>
              <a:t>Mięso drobiowe do czasu uzyskania wyników badań potwierdzających zgodność z kryterium mikrobiologicznym ustanowionym w wierszu 1.28 rozdziału 1 załącznika I do rozporządzenia Komisji (WE) nr 2073/2005, nie może zostać wprowadzone do obrotu. Dodatkowo podmiot prowadzący rzeźnię przekazuje powiatowemu lekarzowi weterynarii procedury gwarantujące, że mięso pozyskane z takiego drobiu nie zostanie wprowadzone do obrotu w formie świeżej, do czasu uzyskania wyników badań. Procedury powinny obejmować m.in. powiązanie partii ubojowych ze stadami, rozliczenie ilości mięsa pozyskanego z uboju takich stad, będącego na stanie zakładu, miejsce jego przechowywania i sposób zabezpieczenia w zakładzie, sposób oznakowania i rozliczania partii mięsa pozyskanych ze stad dla, których uzyskano wyniki badań zgodne i niezgodne.</a:t>
            </a:r>
          </a:p>
        </p:txBody>
      </p:sp>
    </p:spTree>
    <p:extLst>
      <p:ext uri="{BB962C8B-B14F-4D97-AF65-F5344CB8AC3E}">
        <p14:creationId xmlns:p14="http://schemas.microsoft.com/office/powerpoint/2010/main" val="1378306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365760"/>
            <a:ext cx="10363826" cy="6230983"/>
          </a:xfrm>
        </p:spPr>
        <p:txBody>
          <a:bodyPr>
            <a:normAutofit fontScale="92500" lnSpcReduction="20000"/>
          </a:bodyPr>
          <a:lstStyle/>
          <a:p>
            <a:pPr marL="0" indent="0">
              <a:buNone/>
            </a:pPr>
            <a:r>
              <a:rPr lang="pl-PL" cap="none" dirty="0" smtClean="0">
                <a:effectLst>
                  <a:outerShdw blurRad="38100" dist="38100" dir="2700000" algn="tl">
                    <a:srgbClr val="000000">
                      <a:alpha val="43137"/>
                    </a:srgbClr>
                  </a:outerShdw>
                </a:effectLst>
              </a:rPr>
              <a:t>Powiatowy lekarz weterynarii na podstawie art. 54 ust. 2 lit b rozporządzenia (WE) nr 882/2004 wydaje decyzję administracyjną dotyczącą zakazu wprowadzania mięsa drobiowego do obrotu, do czasu uzyskania wyników badań na zgodność z kryterium mikrobiologicznym ustanowionym w wierszu 1.28 rozdziału 1 załącznika I do rozporządzenia komisji (WE) nr 2073/2005. W wypadkach o których mowa w art. 108 kodeksu postępowania administracyjnego należy wziąć pod rozwagę nadanie takiej decyzji rygoru natychmiastowej wykonalności.</a:t>
            </a:r>
          </a:p>
          <a:p>
            <a:pPr marL="0" indent="0">
              <a:buNone/>
            </a:pPr>
            <a:r>
              <a:rPr lang="pl-PL" cap="none" dirty="0" smtClean="0">
                <a:effectLst>
                  <a:outerShdw blurRad="38100" dist="38100" dir="2700000" algn="tl">
                    <a:srgbClr val="000000">
                      <a:alpha val="43137"/>
                    </a:srgbClr>
                  </a:outerShdw>
                </a:effectLst>
              </a:rPr>
              <a:t>8. Jeśli mięso drobiowe nie spełnia kryterium wskazanego w ust. 5 lit. A niniejszej procedury, urzędowy lekarz weterynarii zgodnie z załącznikiem I sekcja II rozdział V ust. 2 lit. B rozporządzenia (WE) nr 854/2004 narzuca wymagania dotyczące wykorzystania takiego mięsa. Zgodnie z § 8 pkt 4a rozporządzenia ministra rolnictwa i rozwoju wsi z dnia 9 października 2016 r. W sprawie określenia spraw rozstrzyganych w drodze decyzji administracyjnych przez powiatowego lekarza weterynarii albo urzędowego lekarza weterynarii z upoważnienia powiatowego lekarza weterynarii ( </a:t>
            </a:r>
            <a:r>
              <a:rPr lang="pl-PL" cap="none" dirty="0">
                <a:effectLst>
                  <a:outerShdw blurRad="38100" dist="38100" dir="2700000" algn="tl">
                    <a:srgbClr val="000000">
                      <a:alpha val="43137"/>
                    </a:srgbClr>
                  </a:outerShdw>
                </a:effectLst>
              </a:rPr>
              <a:t>D</a:t>
            </a:r>
            <a:r>
              <a:rPr lang="pl-PL" cap="none" dirty="0" smtClean="0">
                <a:effectLst>
                  <a:outerShdw blurRad="38100" dist="38100" dir="2700000" algn="tl">
                    <a:srgbClr val="000000">
                      <a:alpha val="43137"/>
                    </a:srgbClr>
                  </a:outerShdw>
                </a:effectLst>
              </a:rPr>
              <a:t>z.U. 2016 poz. 874) nakazuje poddanie mięsa drobiowego niespełniającego kryterium mikrobiologicznego, o którym mowa w ust.1 część E załącznika II do rozporządzenia (WE) nr 2160/2003, przemysłowej obróbce cieplnej, lub innej obróbce mającej na celu wyeliminowanie pałeczek salmonella, przed wprowadzeniem tego mięsa na rynek w celu spożycia przez ludzi, w drodze decyzji administracyjnej.</a:t>
            </a:r>
          </a:p>
          <a:p>
            <a:pPr marL="0" indent="0">
              <a:buNone/>
            </a:pPr>
            <a:endParaRPr lang="pl-PL" cap="non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06524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104502" y="0"/>
            <a:ext cx="12296502" cy="6675120"/>
          </a:xfrm>
        </p:spPr>
        <p:txBody>
          <a:bodyPr>
            <a:noAutofit/>
          </a:bodyPr>
          <a:lstStyle/>
          <a:p>
            <a:pPr marL="0" indent="0">
              <a:buNone/>
            </a:pPr>
            <a:r>
              <a:rPr lang="pl-PL" sz="1500" cap="none" dirty="0" smtClean="0">
                <a:effectLst>
                  <a:outerShdw blurRad="38100" dist="38100" dir="2700000" algn="tl">
                    <a:srgbClr val="000000">
                      <a:alpha val="43137"/>
                    </a:srgbClr>
                  </a:outerShdw>
                </a:effectLst>
              </a:rPr>
              <a:t>Jeśli zakład dokonujący uboju takiego drobiu nie ma możliwości poddania mięsa na miejscu przemysłowej obróbce cieplnej lub innej obróbce mającej na celu wyeliminowanie pałeczek salmonella, i planuje wysłanie mięsa do innego zakładu, powiatowy lekarz weterynarii właściwy dla rzeźni powinien na podstawie art. 54 ust. 2 lit. A rozporządzenia (WE) nr 882/2004 nakazać:</a:t>
            </a:r>
          </a:p>
          <a:p>
            <a:pPr marL="0" indent="0">
              <a:buNone/>
            </a:pPr>
            <a:r>
              <a:rPr lang="pl-PL" sz="1500" cap="none" dirty="0" smtClean="0">
                <a:effectLst>
                  <a:outerShdw blurRad="38100" dist="38100" dir="2700000" algn="tl">
                    <a:srgbClr val="000000">
                      <a:alpha val="43137"/>
                    </a:srgbClr>
                  </a:outerShdw>
                </a:effectLst>
              </a:rPr>
              <a:t>- zamieszczenie na jego opakowaniu informacji „mięso przeznaczone do przemysłowej obróbki eliminującej salmonella lub innej obróbki mającej na celu wyeliminowanie pałeczek salmonella.”</a:t>
            </a:r>
          </a:p>
          <a:p>
            <a:pPr marL="0" indent="0">
              <a:buNone/>
            </a:pPr>
            <a:r>
              <a:rPr lang="pl-PL" sz="1500" cap="none" dirty="0" smtClean="0">
                <a:effectLst>
                  <a:outerShdw blurRad="38100" dist="38100" dir="2700000" algn="tl">
                    <a:srgbClr val="000000">
                      <a:alpha val="43137"/>
                    </a:srgbClr>
                  </a:outerShdw>
                </a:effectLst>
              </a:rPr>
              <a:t>- w dokumentacji towarzyszącej przesyłce mięsa do innego zakładu dokonanie adnotacji, iż zostało ono otrzymane z drobiu pochodzącego ze stad, w których badania środowiskowe wskazywały na obecność bakterii salmonella </a:t>
            </a:r>
            <a:r>
              <a:rPr lang="pl-PL" sz="1500" cap="none" dirty="0" err="1" smtClean="0">
                <a:effectLst>
                  <a:outerShdw blurRad="38100" dist="38100" dir="2700000" algn="tl">
                    <a:srgbClr val="000000">
                      <a:alpha val="43137"/>
                    </a:srgbClr>
                  </a:outerShdw>
                </a:effectLst>
              </a:rPr>
              <a:t>enteritidis</a:t>
            </a:r>
            <a:r>
              <a:rPr lang="pl-PL" sz="1500" cap="none" dirty="0" smtClean="0">
                <a:effectLst>
                  <a:outerShdw blurRad="38100" dist="38100" dir="2700000" algn="tl">
                    <a:srgbClr val="000000">
                      <a:alpha val="43137"/>
                    </a:srgbClr>
                  </a:outerShdw>
                </a:effectLst>
              </a:rPr>
              <a:t> lub salmonella </a:t>
            </a:r>
            <a:r>
              <a:rPr lang="pl-PL" sz="1500" cap="none" dirty="0" err="1" smtClean="0">
                <a:effectLst>
                  <a:outerShdw blurRad="38100" dist="38100" dir="2700000" algn="tl">
                    <a:srgbClr val="000000">
                      <a:alpha val="43137"/>
                    </a:srgbClr>
                  </a:outerShdw>
                </a:effectLst>
              </a:rPr>
              <a:t>typhimurium</a:t>
            </a:r>
            <a:r>
              <a:rPr lang="pl-PL" sz="1500" cap="none" dirty="0" smtClean="0">
                <a:effectLst>
                  <a:outerShdw blurRad="38100" dist="38100" dir="2700000" algn="tl">
                    <a:srgbClr val="000000">
                      <a:alpha val="43137"/>
                    </a:srgbClr>
                  </a:outerShdw>
                </a:effectLst>
              </a:rPr>
              <a:t>, albo ze stad, o nieznanym statusie epizootycznym oraz, powinno ono zostać poddane przemysłowej obróbce cieplnej lub innej obróbce mającej na celu wyeliminowanie pałeczek salmonella.</a:t>
            </a:r>
          </a:p>
          <a:p>
            <a:pPr marL="0" indent="0">
              <a:buNone/>
            </a:pPr>
            <a:r>
              <a:rPr lang="pl-PL" sz="1500" cap="none" dirty="0" smtClean="0">
                <a:effectLst>
                  <a:outerShdw blurRad="38100" dist="38100" dir="2700000" algn="tl">
                    <a:srgbClr val="000000">
                      <a:alpha val="43137"/>
                    </a:srgbClr>
                  </a:outerShdw>
                </a:effectLst>
              </a:rPr>
              <a:t>Powiatowy lekarz weterynarii właściwy dla rzeźni informuje powiatowego lekarza weterynarii /organ państwa członka UE właściwy dla zakładu przemysłowej obróbki o przesyłkach takiego mięsa.</a:t>
            </a:r>
          </a:p>
          <a:p>
            <a:pPr marL="0" indent="0">
              <a:buNone/>
            </a:pPr>
            <a:r>
              <a:rPr lang="pl-PL" sz="1500" cap="none" dirty="0" smtClean="0">
                <a:effectLst>
                  <a:outerShdw blurRad="38100" dist="38100" dir="2700000" algn="tl">
                    <a:srgbClr val="000000">
                      <a:alpha val="43137"/>
                    </a:srgbClr>
                  </a:outerShdw>
                </a:effectLst>
              </a:rPr>
              <a:t>9. W celu zebrania informacji o:</a:t>
            </a:r>
          </a:p>
          <a:p>
            <a:pPr marL="0" indent="0">
              <a:buNone/>
            </a:pPr>
            <a:r>
              <a:rPr lang="pl-PL" sz="1500" cap="none" dirty="0" smtClean="0">
                <a:effectLst>
                  <a:outerShdw blurRad="38100" dist="38100" dir="2700000" algn="tl">
                    <a:srgbClr val="000000">
                      <a:alpha val="43137"/>
                    </a:srgbClr>
                  </a:outerShdw>
                </a:effectLst>
              </a:rPr>
              <a:t>- postępowaniu z mięsem drobiowym pozyskanym z drobiu pochodzącego </a:t>
            </a:r>
            <a:r>
              <a:rPr lang="pl-PL" sz="1500" cap="none" dirty="0">
                <a:effectLst>
                  <a:outerShdw blurRad="38100" dist="38100" dir="2700000" algn="tl">
                    <a:srgbClr val="000000">
                      <a:alpha val="43137"/>
                    </a:srgbClr>
                  </a:outerShdw>
                </a:effectLst>
              </a:rPr>
              <a:t>ze stado nieznanym statusie, lub ze stad w których w badaniach środowiskowych została stwierdzona Salmonella </a:t>
            </a:r>
            <a:r>
              <a:rPr lang="pl-PL" sz="1500" cap="none" dirty="0" err="1">
                <a:effectLst>
                  <a:outerShdw blurRad="38100" dist="38100" dir="2700000" algn="tl">
                    <a:srgbClr val="000000">
                      <a:alpha val="43137"/>
                    </a:srgbClr>
                  </a:outerShdw>
                </a:effectLst>
              </a:rPr>
              <a:t>Enteritidis</a:t>
            </a:r>
            <a:r>
              <a:rPr lang="pl-PL" sz="1500" cap="none" dirty="0">
                <a:effectLst>
                  <a:outerShdw blurRad="38100" dist="38100" dir="2700000" algn="tl">
                    <a:srgbClr val="000000">
                      <a:alpha val="43137"/>
                    </a:srgbClr>
                  </a:outerShdw>
                </a:effectLst>
              </a:rPr>
              <a:t> lub Salmonella </a:t>
            </a:r>
            <a:r>
              <a:rPr lang="pl-PL" sz="1500" cap="none" dirty="0" err="1">
                <a:effectLst>
                  <a:outerShdw blurRad="38100" dist="38100" dir="2700000" algn="tl">
                    <a:srgbClr val="000000">
                      <a:alpha val="43137"/>
                    </a:srgbClr>
                  </a:outerShdw>
                </a:effectLst>
              </a:rPr>
              <a:t>Typhimurium</a:t>
            </a:r>
            <a:r>
              <a:rPr lang="pl-PL" sz="1500" cap="none" dirty="0">
                <a:effectLst>
                  <a:outerShdw blurRad="38100" dist="38100" dir="2700000" algn="tl">
                    <a:srgbClr val="000000">
                      <a:alpha val="43137"/>
                    </a:srgbClr>
                  </a:outerShdw>
                </a:effectLst>
              </a:rPr>
              <a:t>,</a:t>
            </a:r>
          </a:p>
          <a:p>
            <a:pPr marL="0" indent="0">
              <a:buNone/>
            </a:pPr>
            <a:r>
              <a:rPr lang="pl-PL" sz="1500" cap="none" dirty="0">
                <a:effectLst>
                  <a:outerShdw blurRad="38100" dist="38100" dir="2700000" algn="tl">
                    <a:srgbClr val="000000">
                      <a:alpha val="43137"/>
                    </a:srgbClr>
                  </a:outerShdw>
                </a:effectLst>
              </a:rPr>
              <a:t>- częstotliwości występowania Salmonella </a:t>
            </a:r>
            <a:r>
              <a:rPr lang="pl-PL" sz="1500" cap="none" dirty="0" err="1">
                <a:effectLst>
                  <a:outerShdw blurRad="38100" dist="38100" dir="2700000" algn="tl">
                    <a:srgbClr val="000000">
                      <a:alpha val="43137"/>
                    </a:srgbClr>
                  </a:outerShdw>
                </a:effectLst>
              </a:rPr>
              <a:t>Typhimurium</a:t>
            </a:r>
            <a:r>
              <a:rPr lang="pl-PL" sz="1500" cap="none" dirty="0">
                <a:effectLst>
                  <a:outerShdw blurRad="38100" dist="38100" dir="2700000" algn="tl">
                    <a:srgbClr val="000000">
                      <a:alpha val="43137"/>
                    </a:srgbClr>
                  </a:outerShdw>
                </a:effectLst>
              </a:rPr>
              <a:t> lub Salmonella </a:t>
            </a:r>
            <a:r>
              <a:rPr lang="pl-PL" sz="1500" cap="none" dirty="0" err="1">
                <a:effectLst>
                  <a:outerShdw blurRad="38100" dist="38100" dir="2700000" algn="tl">
                    <a:srgbClr val="000000">
                      <a:alpha val="43137"/>
                    </a:srgbClr>
                  </a:outerShdw>
                </a:effectLst>
              </a:rPr>
              <a:t>Enteritidis</a:t>
            </a:r>
            <a:r>
              <a:rPr lang="pl-PL" sz="1500" cap="none" dirty="0">
                <a:effectLst>
                  <a:outerShdw blurRad="38100" dist="38100" dir="2700000" algn="tl">
                    <a:srgbClr val="000000">
                      <a:alpha val="43137"/>
                    </a:srgbClr>
                  </a:outerShdw>
                </a:effectLst>
              </a:rPr>
              <a:t> w świeżym mięsie drobiowym pozyskanym z drobiu pochodzącego ze stad o nieznanym statusie, lub ze stad w których w badaniach środowiskowych została stwierdzona Salmonella </a:t>
            </a:r>
            <a:r>
              <a:rPr lang="pl-PL" sz="1500" cap="none" dirty="0" err="1">
                <a:effectLst>
                  <a:outerShdw blurRad="38100" dist="38100" dir="2700000" algn="tl">
                    <a:srgbClr val="000000">
                      <a:alpha val="43137"/>
                    </a:srgbClr>
                  </a:outerShdw>
                </a:effectLst>
              </a:rPr>
              <a:t>Enteritidis</a:t>
            </a:r>
            <a:r>
              <a:rPr lang="pl-PL" sz="1500" cap="none" dirty="0">
                <a:effectLst>
                  <a:outerShdw blurRad="38100" dist="38100" dir="2700000" algn="tl">
                    <a:srgbClr val="000000">
                      <a:alpha val="43137"/>
                    </a:srgbClr>
                  </a:outerShdw>
                </a:effectLst>
              </a:rPr>
              <a:t> lub Salmonella </a:t>
            </a:r>
            <a:r>
              <a:rPr lang="pl-PL" sz="1500" cap="none" dirty="0" err="1">
                <a:effectLst>
                  <a:outerShdw blurRad="38100" dist="38100" dir="2700000" algn="tl">
                    <a:srgbClr val="000000">
                      <a:alpha val="43137"/>
                    </a:srgbClr>
                  </a:outerShdw>
                </a:effectLst>
              </a:rPr>
              <a:t>Typhimurium</a:t>
            </a:r>
            <a:r>
              <a:rPr lang="pl-PL" sz="1500" cap="none" dirty="0">
                <a:effectLst>
                  <a:outerShdw blurRad="38100" dist="38100" dir="2700000" algn="tl">
                    <a:srgbClr val="000000">
                      <a:alpha val="43137"/>
                    </a:srgbClr>
                  </a:outerShdw>
                </a:effectLst>
              </a:rPr>
              <a:t>,</a:t>
            </a:r>
          </a:p>
          <a:p>
            <a:pPr marL="0" indent="0">
              <a:buNone/>
            </a:pPr>
            <a:r>
              <a:rPr lang="pl-PL" sz="1500" cap="none" dirty="0">
                <a:effectLst>
                  <a:outerShdw blurRad="38100" dist="38100" dir="2700000" algn="tl">
                    <a:srgbClr val="000000">
                      <a:alpha val="43137"/>
                    </a:srgbClr>
                  </a:outerShdw>
                </a:effectLst>
              </a:rPr>
              <a:t>- wynikach weryfikacji badań właścicielskich prowadzonych zgodnie z rozporządzeniem (WE) nr 2073/2005</a:t>
            </a:r>
            <a:r>
              <a:rPr lang="pl-PL" sz="1500" cap="none" dirty="0" smtClean="0">
                <a:effectLst>
                  <a:outerShdw blurRad="38100" dist="38100" dir="2700000" algn="tl">
                    <a:srgbClr val="000000">
                      <a:alpha val="43137"/>
                    </a:srgbClr>
                  </a:outerShdw>
                </a:effectLst>
              </a:rPr>
              <a:t>, powiatowi </a:t>
            </a:r>
            <a:r>
              <a:rPr lang="pl-PL" sz="1500" cap="none" dirty="0">
                <a:effectLst>
                  <a:outerShdw blurRad="38100" dist="38100" dir="2700000" algn="tl">
                    <a:srgbClr val="000000">
                      <a:alpha val="43137"/>
                    </a:srgbClr>
                  </a:outerShdw>
                </a:effectLst>
              </a:rPr>
              <a:t>lekarze weterynarii właściwi dla rzeźni zbierają informacje o wynikach badań właścicielskich i urzędowych zgodnie z załączoną do niniejszej procedury tabelą.</a:t>
            </a:r>
          </a:p>
        </p:txBody>
      </p:sp>
    </p:spTree>
    <p:extLst>
      <p:ext uri="{BB962C8B-B14F-4D97-AF65-F5344CB8AC3E}">
        <p14:creationId xmlns:p14="http://schemas.microsoft.com/office/powerpoint/2010/main" val="2606058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sz="quarter" idx="13"/>
          </p:nvPr>
        </p:nvSpPr>
        <p:spPr>
          <a:xfrm>
            <a:off x="913774" y="235131"/>
            <a:ext cx="10363826" cy="6309359"/>
          </a:xfrm>
        </p:spPr>
        <p:txBody>
          <a:bodyPr>
            <a:normAutofit fontScale="92500" lnSpcReduction="10000"/>
          </a:bodyPr>
          <a:lstStyle/>
          <a:p>
            <a:pPr marL="0" indent="0">
              <a:buNone/>
            </a:pPr>
            <a:r>
              <a:rPr lang="pl-PL" cap="none" dirty="0" smtClean="0">
                <a:effectLst>
                  <a:outerShdw blurRad="38100" dist="38100" dir="2700000" algn="tl">
                    <a:srgbClr val="000000">
                      <a:alpha val="43137"/>
                    </a:srgbClr>
                  </a:outerShdw>
                </a:effectLst>
              </a:rPr>
              <a:t>10. Powiatowi lekarze weterynarii przesyłają wypełnione tabele w wersji edytowalnej do właściwych wojewódzkich inspektoratów weterynarii za każdy kolejny kwartał roku kalendarzowego. Dane za każdy kwartał powinny być przesłane odpowiednio do 10 dnia każdego kolejnego miesiąca przypadającego po zakończonym kwartale tj. 10 kwietnia, 10 lipca, 10 października, 10 stycznia.</a:t>
            </a:r>
          </a:p>
          <a:p>
            <a:pPr marL="0" indent="0">
              <a:buNone/>
            </a:pPr>
            <a:r>
              <a:rPr lang="pl-PL" cap="none" dirty="0" smtClean="0">
                <a:effectLst>
                  <a:outerShdw blurRad="38100" dist="38100" dir="2700000" algn="tl">
                    <a:srgbClr val="000000">
                      <a:alpha val="43137"/>
                    </a:srgbClr>
                  </a:outerShdw>
                </a:effectLst>
              </a:rPr>
              <a:t>11. Wypełnione tabele zawierające dane z poszczególnych województw należy przekazywać do głównego inspektoratu weterynarii, w wersji edytowalnej, na adres e-mail: </a:t>
            </a:r>
            <a:r>
              <a:rPr lang="pl-PL" cap="none" dirty="0" err="1" smtClean="0">
                <a:effectLst>
                  <a:outerShdw blurRad="38100" dist="38100" dir="2700000" algn="tl">
                    <a:srgbClr val="000000">
                      <a:alpha val="43137"/>
                    </a:srgbClr>
                  </a:outerShdw>
                </a:effectLst>
              </a:rPr>
              <a:t>wet@wetgiw.Gov.Pl</a:t>
            </a:r>
            <a:r>
              <a:rPr lang="pl-PL" cap="none" dirty="0" smtClean="0">
                <a:effectLst>
                  <a:outerShdw blurRad="38100" dist="38100" dir="2700000" algn="tl">
                    <a:srgbClr val="000000">
                      <a:alpha val="43137"/>
                    </a:srgbClr>
                  </a:outerShdw>
                </a:effectLst>
              </a:rPr>
              <a:t> za każdy kolejny kwartał roku kalendarzowego. Dane za każdy kwartał powinny być przesłane odpowiednio do 15 dnia każdego kolejnego miesiąca przypadającego po zakończonym kwartale tj. 15 kwietnia, 15 lipca, 15 października, 15 stycznia.</a:t>
            </a:r>
          </a:p>
          <a:p>
            <a:pPr marL="0" indent="0">
              <a:buNone/>
            </a:pPr>
            <a:r>
              <a:rPr lang="pl-PL" cap="none" dirty="0" smtClean="0">
                <a:effectLst>
                  <a:outerShdw blurRad="38100" dist="38100" dir="2700000" algn="tl">
                    <a:srgbClr val="000000">
                      <a:alpha val="43137"/>
                    </a:srgbClr>
                  </a:outerShdw>
                </a:effectLst>
              </a:rPr>
              <a:t>12. Niniejsza procedura uchyla procedurę postępowania w rzeźni podczas przyjęcia i uboju drobiu pochodzącego ze stad o nieznanym statusie epizootycznym lub ze stad, w których badania środowiskowe wskazywały na obecność bakterii salmonella </a:t>
            </a:r>
            <a:r>
              <a:rPr lang="pl-PL" cap="none" dirty="0" err="1" smtClean="0">
                <a:effectLst>
                  <a:outerShdw blurRad="38100" dist="38100" dir="2700000" algn="tl">
                    <a:srgbClr val="000000">
                      <a:alpha val="43137"/>
                    </a:srgbClr>
                  </a:outerShdw>
                </a:effectLst>
              </a:rPr>
              <a:t>enteritidis</a:t>
            </a:r>
            <a:r>
              <a:rPr lang="pl-PL" cap="none" dirty="0" smtClean="0">
                <a:effectLst>
                  <a:outerShdw blurRad="38100" dist="38100" dir="2700000" algn="tl">
                    <a:srgbClr val="000000">
                      <a:alpha val="43137"/>
                    </a:srgbClr>
                  </a:outerShdw>
                </a:effectLst>
              </a:rPr>
              <a:t> lub salmonella </a:t>
            </a:r>
            <a:r>
              <a:rPr lang="pl-PL" cap="none" dirty="0" err="1" smtClean="0">
                <a:effectLst>
                  <a:outerShdw blurRad="38100" dist="38100" dir="2700000" algn="tl">
                    <a:srgbClr val="000000">
                      <a:alpha val="43137"/>
                    </a:srgbClr>
                  </a:outerShdw>
                </a:effectLst>
              </a:rPr>
              <a:t>typhimurium</a:t>
            </a:r>
            <a:r>
              <a:rPr lang="pl-PL" cap="none" dirty="0" smtClean="0">
                <a:effectLst>
                  <a:outerShdw blurRad="38100" dist="38100" dir="2700000" algn="tl">
                    <a:srgbClr val="000000">
                      <a:alpha val="43137"/>
                    </a:srgbClr>
                  </a:outerShdw>
                </a:effectLst>
              </a:rPr>
              <a:t> (wersja z dnia 18.09.2017 r.) Przekazaną pismem giwbż-5011-6/2017(10) z dnia 19 września 2017r.</a:t>
            </a:r>
          </a:p>
          <a:p>
            <a:pPr marL="0" indent="0">
              <a:buNone/>
            </a:pPr>
            <a:r>
              <a:rPr lang="pl-PL" b="1" cap="none" dirty="0" smtClean="0">
                <a:effectLst>
                  <a:outerShdw blurRad="38100" dist="38100" dir="2700000" algn="tl">
                    <a:srgbClr val="000000">
                      <a:alpha val="43137"/>
                    </a:srgbClr>
                  </a:outerShdw>
                </a:effectLst>
              </a:rPr>
              <a:t>Niniejsza procedura wchodzi w życie dnia 1 stycznia 2018 r.</a:t>
            </a:r>
            <a:endParaRPr lang="pl-PL" b="1" cap="none"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7666396"/>
      </p:ext>
    </p:extLst>
  </p:cSld>
  <p:clrMapOvr>
    <a:masterClrMapping/>
  </p:clrMapOvr>
</p:sld>
</file>

<file path=ppt/theme/theme1.xml><?xml version="1.0" encoding="utf-8"?>
<a:theme xmlns:a="http://schemas.openxmlformats.org/drawingml/2006/main" name="Kropla">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TM04033925[[fn=Kropla]]</Template>
  <TotalTime>40</TotalTime>
  <Words>2899</Words>
  <Application>Microsoft Office PowerPoint</Application>
  <PresentationFormat>Panoramiczny</PresentationFormat>
  <Paragraphs>55</Paragraphs>
  <Slides>14</Slides>
  <Notes>0</Notes>
  <HiddenSlides>0</HiddenSlides>
  <MMClips>0</MMClips>
  <ScaleCrop>false</ScaleCrop>
  <HeadingPairs>
    <vt:vector size="6" baseType="variant">
      <vt:variant>
        <vt:lpstr>Używane czcionki</vt:lpstr>
      </vt:variant>
      <vt:variant>
        <vt:i4>3</vt:i4>
      </vt:variant>
      <vt:variant>
        <vt:lpstr>Motyw</vt:lpstr>
      </vt:variant>
      <vt:variant>
        <vt:i4>1</vt:i4>
      </vt:variant>
      <vt:variant>
        <vt:lpstr>Tytuły slajdów</vt:lpstr>
      </vt:variant>
      <vt:variant>
        <vt:i4>14</vt:i4>
      </vt:variant>
    </vt:vector>
  </HeadingPairs>
  <TitlesOfParts>
    <vt:vector size="18" baseType="lpstr">
      <vt:lpstr>Arial</vt:lpstr>
      <vt:lpstr>Calibri</vt:lpstr>
      <vt:lpstr>Tw Cen MT</vt:lpstr>
      <vt:lpstr>Kropla</vt:lpstr>
      <vt:lpstr>PROCEDURA POSTĘPOWANIA W RZEŹNI PODCZAS PRZYJĘCIA I UBOJU DROBIU POCHODZĄCEGO ZE STAD O NIEZNANYM STATUSIE EPIZOOTYCZNYM LUB ZE STAD, W KTÓRYCH BADANIA ŚRODOWISKOWE WSKAZYWAŁY NA OBECNOŚĆ BAKTERII SALMONELLA ENTERITIDIS LUB SALMONELLA TYPHIMURIUM</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dc:title>
  <dc:creator>Janusz Związek</dc:creator>
  <cp:lastModifiedBy>Janusz Związek</cp:lastModifiedBy>
  <cp:revision>5</cp:revision>
  <dcterms:created xsi:type="dcterms:W3CDTF">2017-12-29T09:11:23Z</dcterms:created>
  <dcterms:modified xsi:type="dcterms:W3CDTF">2017-12-29T09:53:39Z</dcterms:modified>
</cp:coreProperties>
</file>